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746DCA5-FBA2-4EE1-9CC5-CAEF78C4C9D7}"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51187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E940BE8-7C5B-4D25-8F96-1608A84A3534}"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532629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B10C0D8-54E7-46DE-8FB6-4F6CD09E6BBE}"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514896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72A0F-D59C-474A-AAFC-F962EA998CC5}"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331759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F85A75-FC1D-4DDD-85C6-98B82A8636EC}"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426523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BED4B54-5C66-4BFA-A048-1EC6B99C865D}"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394837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AD88094A-FBA9-4B68-B076-37A850E7F196}"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95585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67EAC86-E277-4418-A76C-AFF8D66F6010}"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559508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7E453AA-23EE-418E-8C33-D2A2C73059F0}"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1813905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E47FBE-0D9D-4774-AD8A-E85878B008DF}"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341564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29BEBB-1C99-47F3-A7D8-F4F9686E3364}" type="slidenum">
              <a:rPr lang="tr-TR">
                <a:solidFill>
                  <a:srgbClr val="000000"/>
                </a:solidFill>
              </a:rPr>
              <a:pPr>
                <a:defRPr/>
              </a:pPr>
              <a:t>‹#›</a:t>
            </a:fld>
            <a:endParaRPr lang="tr-TR">
              <a:solidFill>
                <a:srgbClr val="000000"/>
              </a:solidFill>
            </a:endParaRPr>
          </a:p>
        </p:txBody>
      </p:sp>
    </p:spTree>
    <p:extLst>
      <p:ext uri="{BB962C8B-B14F-4D97-AF65-F5344CB8AC3E}">
        <p14:creationId xmlns:p14="http://schemas.microsoft.com/office/powerpoint/2010/main" val="2709974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tr-T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tr-T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47744A62-74BB-4AC0-BD95-934F93E1B419}" type="slidenum">
              <a:rPr lang="tr-TR">
                <a:solidFill>
                  <a:srgbClr val="000000"/>
                </a:solidFill>
              </a:rPr>
              <a:pPr fontAlgn="base">
                <a:spcBef>
                  <a:spcPct val="0"/>
                </a:spcBef>
                <a:spcAft>
                  <a:spcPct val="0"/>
                </a:spcAft>
                <a:defRPr/>
              </a:pPr>
              <a:t>‹#›</a:t>
            </a:fld>
            <a:endParaRPr lang="tr-TR">
              <a:solidFill>
                <a:srgbClr val="000000"/>
              </a:solidFill>
            </a:endParaRPr>
          </a:p>
        </p:txBody>
      </p:sp>
    </p:spTree>
    <p:extLst>
      <p:ext uri="{BB962C8B-B14F-4D97-AF65-F5344CB8AC3E}">
        <p14:creationId xmlns:p14="http://schemas.microsoft.com/office/powerpoint/2010/main" val="3592756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ureng.com/tr/turkce-ingilizce/hayvan%20ve%20bitkilerin%20bozunmas%C4%B1%20ile%20olu%C5%9Fan%20organik%20enkaz"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 Hafta </a:t>
            </a:r>
            <a:r>
              <a:rPr lang="tr-TR" dirty="0" err="1" smtClean="0"/>
              <a:t>Herbivor</a:t>
            </a:r>
            <a:r>
              <a:rPr lang="tr-TR" dirty="0" smtClean="0"/>
              <a:t> Böcek Ekolojisinin kapsamı </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824921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p:txBody>
          <a:bodyPr/>
          <a:lstStyle/>
          <a:p>
            <a:pPr eaLnBrk="1" hangingPunct="1"/>
            <a:r>
              <a:rPr lang="tr-TR" altLang="tr-TR" dirty="0" smtClean="0"/>
              <a:t>Belirli türler, çevresel faktörlerin bir çeşidine olan toleransları tarafından zorlanarak göründükleri alanlarda sınırlandırılmıştır. </a:t>
            </a:r>
          </a:p>
        </p:txBody>
      </p:sp>
    </p:spTree>
    <p:extLst>
      <p:ext uri="{BB962C8B-B14F-4D97-AF65-F5344CB8AC3E}">
        <p14:creationId xmlns:p14="http://schemas.microsoft.com/office/powerpoint/2010/main" val="659920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Böcek ekolojisinin hem temel hem de uygulamalı hedefleri vardır. </a:t>
            </a:r>
          </a:p>
          <a:p>
            <a:r>
              <a:rPr lang="tr-TR" dirty="0" smtClean="0"/>
              <a:t>Temel hedefler bu etkileşimleri ve geri bildirimleri anlamak ve modellemektir.</a:t>
            </a:r>
            <a:endParaRPr lang="tr-TR" dirty="0"/>
          </a:p>
        </p:txBody>
      </p:sp>
    </p:spTree>
    <p:extLst>
      <p:ext uri="{BB962C8B-B14F-4D97-AF65-F5344CB8AC3E}">
        <p14:creationId xmlns:p14="http://schemas.microsoft.com/office/powerpoint/2010/main" val="1656330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solidFill>
                  <a:srgbClr val="000000"/>
                </a:solidFill>
              </a:rPr>
              <a:t>Uygulamalı </a:t>
            </a:r>
            <a:r>
              <a:rPr lang="tr-TR" dirty="0">
                <a:solidFill>
                  <a:srgbClr val="000000"/>
                </a:solidFill>
              </a:rPr>
              <a:t>hedefler, </a:t>
            </a:r>
            <a:r>
              <a:rPr lang="tr-TR" dirty="0" err="1">
                <a:solidFill>
                  <a:srgbClr val="000000"/>
                </a:solidFill>
              </a:rPr>
              <a:t>antropojenik</a:t>
            </a:r>
            <a:r>
              <a:rPr lang="tr-TR" dirty="0">
                <a:solidFill>
                  <a:srgbClr val="000000"/>
                </a:solidFill>
              </a:rPr>
              <a:t> faaliyetlerden kaynaklananlar da dahil olmak üzere, çevresel değişikliklere böceklerin tepkilerinin, özellikle yönetilen ekosistemlerde ekosistem değişikliğini hafiflettiği veya şiddetlendirdiği </a:t>
            </a:r>
            <a:r>
              <a:rPr lang="tr-TR" dirty="0" smtClean="0">
                <a:solidFill>
                  <a:srgbClr val="000000"/>
                </a:solidFill>
              </a:rPr>
              <a:t>değerlendirmektir</a:t>
            </a:r>
            <a:r>
              <a:rPr lang="tr-TR" dirty="0">
                <a:solidFill>
                  <a:srgbClr val="000000"/>
                </a:solidFill>
              </a:rPr>
              <a:t>.</a:t>
            </a:r>
          </a:p>
          <a:p>
            <a:endParaRPr lang="tr-TR" dirty="0"/>
          </a:p>
        </p:txBody>
      </p:sp>
    </p:spTree>
    <p:extLst>
      <p:ext uri="{BB962C8B-B14F-4D97-AF65-F5344CB8AC3E}">
        <p14:creationId xmlns:p14="http://schemas.microsoft.com/office/powerpoint/2010/main" val="1243931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8640"/>
            <a:ext cx="8352928" cy="5462067"/>
          </a:xfrm>
        </p:spPr>
        <p:txBody>
          <a:bodyPr/>
          <a:lstStyle/>
          <a:p>
            <a:r>
              <a:rPr lang="tr-TR" dirty="0" smtClean="0"/>
              <a:t>Böcekler ve ilişkili eklembacaklılar (ör., örümcekler, akarlar, kırkayaklar, kırkayaklar, kabuklular) üzerine araştırmalar, sosyal organizasyonun evrimi, nüfus dinamikleri rekabet avcı-av etkileşimi, </a:t>
            </a:r>
            <a:r>
              <a:rPr lang="tr-TR" dirty="0" err="1" smtClean="0"/>
              <a:t>mutualizm</a:t>
            </a:r>
            <a:r>
              <a:rPr lang="tr-TR" dirty="0" smtClean="0"/>
              <a:t>, ada </a:t>
            </a:r>
            <a:r>
              <a:rPr lang="tr-TR" dirty="0" err="1" smtClean="0"/>
              <a:t>biyocoğrafyası</a:t>
            </a:r>
            <a:r>
              <a:rPr lang="tr-TR" dirty="0" smtClean="0"/>
              <a:t>, </a:t>
            </a:r>
            <a:r>
              <a:rPr lang="tr-TR" dirty="0" err="1" smtClean="0"/>
              <a:t>metapopülasyon</a:t>
            </a:r>
            <a:r>
              <a:rPr lang="tr-TR" dirty="0" smtClean="0"/>
              <a:t> ekolojisi; ve birincil üretkenlik, besin döngüsü ve besin zinciri gibi ekosistem süreçlerinin düzenlenmesi</a:t>
            </a:r>
          </a:p>
          <a:p>
            <a:r>
              <a:rPr lang="tr-TR" dirty="0" smtClean="0"/>
              <a:t>gibi ekolojinin temel ilkelerinin geliştirilmesi için kritik olmuştur.</a:t>
            </a:r>
            <a:endParaRPr lang="tr-TR" dirty="0"/>
          </a:p>
        </p:txBody>
      </p:sp>
    </p:spTree>
    <p:extLst>
      <p:ext uri="{BB962C8B-B14F-4D97-AF65-F5344CB8AC3E}">
        <p14:creationId xmlns:p14="http://schemas.microsoft.com/office/powerpoint/2010/main" val="3832750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400" b="1" dirty="0" smtClean="0"/>
              <a:t>Çeşitli düzeyler arasındaki ekolojik organizasyonun geri bildirimlerin şematik gösterimi.</a:t>
            </a:r>
            <a:endParaRPr lang="tr-TR" sz="2400" b="1" dirty="0"/>
          </a:p>
        </p:txBody>
      </p:sp>
      <p:sp>
        <p:nvSpPr>
          <p:cNvPr id="3" name="İçerik Yer Tutucusu 2"/>
          <p:cNvSpPr>
            <a:spLocks noGrp="1"/>
          </p:cNvSpPr>
          <p:nvPr>
            <p:ph idx="1"/>
          </p:nvPr>
        </p:nvSpPr>
        <p:spPr/>
        <p:txBody>
          <a:bodyPr/>
          <a:lstStyle/>
          <a:p>
            <a:pPr marL="0" indent="0">
              <a:buNone/>
            </a:pPr>
            <a:r>
              <a:rPr lang="tr-TR" sz="2800" dirty="0" smtClean="0"/>
              <a:t>**Okların boyutu, etkileşimin gücüyle orantılıdır.</a:t>
            </a:r>
            <a:endParaRPr lang="tr-TR" sz="2800" dirty="0"/>
          </a:p>
        </p:txBody>
      </p:sp>
      <p:pic>
        <p:nvPicPr>
          <p:cNvPr id="135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439" y="2420888"/>
            <a:ext cx="7835652" cy="4289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6467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Böcekler, önemli ekolojik (işlevsel) roller üstlenirler. </a:t>
            </a:r>
            <a:endParaRPr lang="tr-TR" dirty="0"/>
          </a:p>
        </p:txBody>
      </p:sp>
      <p:sp>
        <p:nvSpPr>
          <p:cNvPr id="3" name="İçerik Yer Tutucusu 2"/>
          <p:cNvSpPr>
            <a:spLocks noGrp="1"/>
          </p:cNvSpPr>
          <p:nvPr>
            <p:ph idx="1"/>
          </p:nvPr>
        </p:nvSpPr>
        <p:spPr/>
        <p:txBody>
          <a:bodyPr/>
          <a:lstStyle/>
          <a:p>
            <a:r>
              <a:rPr lang="tr-TR" dirty="0" smtClean="0"/>
              <a:t>Birçok tür tozlaştırıcıdır. Tozla</a:t>
            </a:r>
            <a:r>
              <a:rPr lang="tr-TR" dirty="0">
                <a:solidFill>
                  <a:srgbClr val="000000"/>
                </a:solidFill>
              </a:rPr>
              <a:t>ştırı</a:t>
            </a:r>
            <a:r>
              <a:rPr lang="tr-TR" dirty="0" smtClean="0"/>
              <a:t>cılar ve bitkiler, özellikle birçok bitki türünün seyrek dağılımı, türdeş bitkiler arasında tozlaşmayı sağlamak için yüksek derecede tozlaştırıcı doğruluğu gerektirdiği tropik ekosistemlerde, polen transferini sağlamak için çeşitli mekanizmalar uyarlamışlardır. </a:t>
            </a:r>
            <a:endParaRPr lang="tr-TR" dirty="0"/>
          </a:p>
        </p:txBody>
      </p:sp>
    </p:spTree>
    <p:extLst>
      <p:ext uri="{BB962C8B-B14F-4D97-AF65-F5344CB8AC3E}">
        <p14:creationId xmlns:p14="http://schemas.microsoft.com/office/powerpoint/2010/main" val="1355133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Diğer türler, bitki tohumlarının, mantar sporlarının, bakterilerin, virüslerin veya diğer omurgasızların yayılması için önemli ajanlardır.</a:t>
            </a:r>
          </a:p>
          <a:p>
            <a:endParaRPr lang="tr-TR" dirty="0"/>
          </a:p>
        </p:txBody>
      </p:sp>
    </p:spTree>
    <p:extLst>
      <p:ext uri="{BB962C8B-B14F-4D97-AF65-F5344CB8AC3E}">
        <p14:creationId xmlns:p14="http://schemas.microsoft.com/office/powerpoint/2010/main" val="1756393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Otçul türler özellikle tarım ve ormancılık “zararlıları” olarak bilinirler, ancak ekolojik rolleri çok daha karmaşıktır, genellikle bitki büyümesini uyarır, besin akışını etkiler veya ekolojik zincirin hızını ve yönünü değiştirir.</a:t>
            </a:r>
            <a:endParaRPr lang="tr-TR" dirty="0"/>
          </a:p>
        </p:txBody>
      </p:sp>
    </p:spTree>
    <p:extLst>
      <p:ext uri="{BB962C8B-B14F-4D97-AF65-F5344CB8AC3E}">
        <p14:creationId xmlns:p14="http://schemas.microsoft.com/office/powerpoint/2010/main" val="1616850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Böcekler ve ilişkili eklembacaklılar, karasal ve su ekosistemlerinde organik döküntülerin (</a:t>
            </a:r>
            <a:r>
              <a:rPr lang="tr-TR" dirty="0">
                <a:hlinkClick r:id="rId2"/>
              </a:rPr>
              <a:t>hayvan ve bitkilerin </a:t>
            </a:r>
            <a:r>
              <a:rPr lang="tr-TR" dirty="0" err="1">
                <a:hlinkClick r:id="rId2"/>
              </a:rPr>
              <a:t>bozunması</a:t>
            </a:r>
            <a:r>
              <a:rPr lang="tr-TR" dirty="0">
                <a:hlinkClick r:id="rId2"/>
              </a:rPr>
              <a:t> ile oluşan organik </a:t>
            </a:r>
            <a:r>
              <a:rPr lang="tr-TR" dirty="0" smtClean="0">
                <a:hlinkClick r:id="rId2"/>
              </a:rPr>
              <a:t>enkaz</a:t>
            </a:r>
            <a:r>
              <a:rPr lang="tr-TR" u="sng" dirty="0" smtClean="0"/>
              <a:t>)</a:t>
            </a:r>
            <a:r>
              <a:rPr lang="tr-TR" dirty="0" smtClean="0"/>
              <a:t> işlenmesinde etkilidir ve toprak verimliliğini ve su kalitesini etkiler.</a:t>
            </a:r>
            <a:endParaRPr lang="tr-TR" dirty="0"/>
          </a:p>
        </p:txBody>
      </p:sp>
    </p:spTree>
    <p:extLst>
      <p:ext uri="{BB962C8B-B14F-4D97-AF65-F5344CB8AC3E}">
        <p14:creationId xmlns:p14="http://schemas.microsoft.com/office/powerpoint/2010/main" val="1701343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Odunsu bitkilerin kabuk altına mantarlar ve diğer mikroorganizmaların geçişi ve böylece bitkinin olumsuz etkilenmesine kabuk böcekleri sebep olur. </a:t>
            </a:r>
            <a:endParaRPr lang="tr-TR" dirty="0"/>
          </a:p>
        </p:txBody>
      </p:sp>
    </p:spTree>
    <p:extLst>
      <p:ext uri="{BB962C8B-B14F-4D97-AF65-F5344CB8AC3E}">
        <p14:creationId xmlns:p14="http://schemas.microsoft.com/office/powerpoint/2010/main" val="4141526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a:xfrm>
            <a:off x="457200" y="404813"/>
            <a:ext cx="8229600" cy="5721350"/>
          </a:xfrm>
        </p:spPr>
        <p:txBody>
          <a:bodyPr/>
          <a:lstStyle/>
          <a:p>
            <a:pPr eaLnBrk="1" hangingPunct="1"/>
            <a:r>
              <a:rPr lang="tr-TR" altLang="tr-TR" sz="4000" smtClean="0"/>
              <a:t>Böcekler dünyadaki en acımasız ekosistemlerin çoğunu içeren toprak, tatlı su ve deniz kıyısındaki habitatlarda yaşayan organizmaların baskın bir grubudur </a:t>
            </a:r>
          </a:p>
          <a:p>
            <a:pPr eaLnBrk="1" hangingPunct="1"/>
            <a:r>
              <a:rPr lang="tr-TR" altLang="tr-TR" sz="4000" smtClean="0"/>
              <a:t>( örneğin; çöller, sıcak kaynaklar ve tundra ).</a:t>
            </a:r>
            <a:r>
              <a:rPr lang="tr-TR" altLang="tr-TR" smtClean="0"/>
              <a:t> </a:t>
            </a:r>
          </a:p>
        </p:txBody>
      </p:sp>
    </p:spTree>
    <p:extLst>
      <p:ext uri="{BB962C8B-B14F-4D97-AF65-F5344CB8AC3E}">
        <p14:creationId xmlns:p14="http://schemas.microsoft.com/office/powerpoint/2010/main" val="1459708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Böcekler, çeşitli balıklar, amfibiler, sürüngenler, kuşlar ve memeliler ile diğer omurgasız yırtıcı hayvanlar ve parazitler için önemli </a:t>
            </a:r>
            <a:r>
              <a:rPr lang="tr-TR" dirty="0" smtClean="0">
                <a:solidFill>
                  <a:srgbClr val="000000"/>
                </a:solidFill>
              </a:rPr>
              <a:t>kaynaklardır</a:t>
            </a:r>
            <a:r>
              <a:rPr lang="tr-TR" dirty="0">
                <a:solidFill>
                  <a:srgbClr val="000000"/>
                </a:solidFill>
              </a:rPr>
              <a:t>. </a:t>
            </a:r>
            <a:endParaRPr lang="tr-TR" dirty="0" smtClean="0">
              <a:solidFill>
                <a:srgbClr val="000000"/>
              </a:solidFill>
            </a:endParaRPr>
          </a:p>
          <a:p>
            <a:pPr lvl="0"/>
            <a:r>
              <a:rPr lang="tr-TR" dirty="0" smtClean="0">
                <a:solidFill>
                  <a:srgbClr val="000000"/>
                </a:solidFill>
              </a:rPr>
              <a:t>Ayrıca </a:t>
            </a:r>
            <a:r>
              <a:rPr lang="tr-TR" dirty="0">
                <a:solidFill>
                  <a:srgbClr val="000000"/>
                </a:solidFill>
              </a:rPr>
              <a:t>bazı böcekler, insan ve vahşi yaşam popülasyon dinamiklerini etkileyen sıtma ve veba gibi hastalıklar da dahil olmak üzere bitki ve hayvan hastalıklarının önemli vektörleridir.</a:t>
            </a:r>
          </a:p>
          <a:p>
            <a:endParaRPr lang="tr-TR" dirty="0"/>
          </a:p>
        </p:txBody>
      </p:sp>
    </p:spTree>
    <p:extLst>
      <p:ext uri="{BB962C8B-B14F-4D97-AF65-F5344CB8AC3E}">
        <p14:creationId xmlns:p14="http://schemas.microsoft.com/office/powerpoint/2010/main" val="30601015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Birçok böcek türünün ekonomik ve tıbbi veya veterinerlik açısından önemli olması  çeşitli üniversitelerde ve devlet kurumlarında farklı entomoloji programlarının olmasının nedenidir. Tarımsal ürünlere verilen zarar, insan ve hayvan hastalıklarının bulaşması, bu böcek türlerinin bolluğunu ve etkilerini etkileyen faktörlerin araştırılmasına ilgi ve destek sağlamıştır. </a:t>
            </a:r>
            <a:endParaRPr lang="tr-TR" dirty="0"/>
          </a:p>
        </p:txBody>
      </p:sp>
    </p:spTree>
    <p:extLst>
      <p:ext uri="{BB962C8B-B14F-4D97-AF65-F5344CB8AC3E}">
        <p14:creationId xmlns:p14="http://schemas.microsoft.com/office/powerpoint/2010/main" val="3159429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Bu araştırmaların çoğu, yaşam öyküsü stratejilerinin evrimine, konukçu bitki kimyası ile etkileşime ve avcı-av etkileşimlerine odaklanmıştır, çünkü bunlar “zararlı” popülasyon dinamiklerini, özellikle </a:t>
            </a:r>
            <a:r>
              <a:rPr lang="tr-TR" dirty="0" err="1">
                <a:solidFill>
                  <a:srgbClr val="000000"/>
                </a:solidFill>
              </a:rPr>
              <a:t>biyotik</a:t>
            </a:r>
            <a:r>
              <a:rPr lang="tr-TR" dirty="0">
                <a:solidFill>
                  <a:srgbClr val="000000"/>
                </a:solidFill>
              </a:rPr>
              <a:t> ve </a:t>
            </a:r>
            <a:r>
              <a:rPr lang="tr-TR" dirty="0" err="1">
                <a:solidFill>
                  <a:srgbClr val="000000"/>
                </a:solidFill>
              </a:rPr>
              <a:t>abiyotik</a:t>
            </a:r>
            <a:r>
              <a:rPr lang="tr-TR" dirty="0">
                <a:solidFill>
                  <a:srgbClr val="000000"/>
                </a:solidFill>
              </a:rPr>
              <a:t> faktörlerle popülasyon düzenlemesini anlamamıza katkıda bulunur. </a:t>
            </a:r>
            <a:endParaRPr lang="tr-TR" dirty="0"/>
          </a:p>
        </p:txBody>
      </p:sp>
    </p:spTree>
    <p:extLst>
      <p:ext uri="{BB962C8B-B14F-4D97-AF65-F5344CB8AC3E}">
        <p14:creationId xmlns:p14="http://schemas.microsoft.com/office/powerpoint/2010/main" val="3482629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Bununla birlikte, bir ekosistem bağlamında böcek ekolojisinin bu yönlerini anlamadaki başarısızlık, böcek popülasyonlarını ve ekosistem kaynaklarını etkili bir şekilde tahmin etme ve yönetme yeteneğimizi baltalamaktadır. </a:t>
            </a:r>
            <a:endParaRPr lang="tr-TR" dirty="0" smtClean="0">
              <a:solidFill>
                <a:srgbClr val="000000"/>
              </a:solidFill>
            </a:endParaRPr>
          </a:p>
          <a:p>
            <a:pPr lvl="0"/>
            <a:r>
              <a:rPr lang="tr-TR" dirty="0" smtClean="0">
                <a:solidFill>
                  <a:srgbClr val="000000"/>
                </a:solidFill>
              </a:rPr>
              <a:t>Böcek </a:t>
            </a:r>
            <a:r>
              <a:rPr lang="tr-TR" dirty="0">
                <a:solidFill>
                  <a:srgbClr val="000000"/>
                </a:solidFill>
              </a:rPr>
              <a:t>salgınlarının bazı ekosistemlerde kritik süreçlerin ekosistem düzeyinde düzenlenmesini temsil ettiği ölçüde, bastırma çabaları ters etki yapabilir.</a:t>
            </a:r>
          </a:p>
          <a:p>
            <a:endParaRPr lang="tr-TR" dirty="0"/>
          </a:p>
        </p:txBody>
      </p:sp>
    </p:spTree>
    <p:extLst>
      <p:ext uri="{BB962C8B-B14F-4D97-AF65-F5344CB8AC3E}">
        <p14:creationId xmlns:p14="http://schemas.microsoft.com/office/powerpoint/2010/main" val="521910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Ekosistem yapısının ve işlevinin kavramsal modeli.</a:t>
            </a:r>
          </a:p>
        </p:txBody>
      </p:sp>
      <p:sp>
        <p:nvSpPr>
          <p:cNvPr id="3" name="İçerik Yer Tutucusu 2"/>
          <p:cNvSpPr>
            <a:spLocks noGrp="1"/>
          </p:cNvSpPr>
          <p:nvPr>
            <p:ph idx="1"/>
          </p:nvPr>
        </p:nvSpPr>
        <p:spPr/>
        <p:txBody>
          <a:bodyPr/>
          <a:lstStyle/>
          <a:p>
            <a:endParaRPr lang="tr-TR" dirty="0"/>
          </a:p>
        </p:txBody>
      </p:sp>
      <p:pic>
        <p:nvPicPr>
          <p:cNvPr id="136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484784"/>
            <a:ext cx="7127138" cy="502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301148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Ekolojik hiyerarşi ve her </a:t>
            </a:r>
            <a:r>
              <a:rPr lang="tr-TR" sz="2800" dirty="0" err="1" smtClean="0"/>
              <a:t>seviyeyinin</a:t>
            </a:r>
            <a:r>
              <a:rPr lang="tr-TR" sz="2800" dirty="0" smtClean="0"/>
              <a:t> </a:t>
            </a:r>
            <a:r>
              <a:rPr lang="tr-TR" sz="2800" dirty="0"/>
              <a:t>yapısal ve işlevsel </a:t>
            </a:r>
            <a:r>
              <a:rPr lang="tr-TR" sz="2800" dirty="0" smtClean="0"/>
              <a:t>özellikler olarak</a:t>
            </a:r>
            <a:r>
              <a:rPr lang="tr-TR" sz="2800" dirty="0"/>
              <a:t/>
            </a:r>
            <a:br>
              <a:rPr lang="tr-TR" sz="2800" dirty="0"/>
            </a:br>
            <a:r>
              <a:rPr lang="tr-TR" sz="2800" dirty="0" smtClean="0"/>
              <a:t>karakterize edilmesi</a:t>
            </a:r>
            <a:endParaRPr lang="tr-TR" sz="2800" dirty="0"/>
          </a:p>
        </p:txBody>
      </p:sp>
      <p:sp>
        <p:nvSpPr>
          <p:cNvPr id="3" name="İçerik Yer Tutucusu 2"/>
          <p:cNvSpPr>
            <a:spLocks noGrp="1"/>
          </p:cNvSpPr>
          <p:nvPr>
            <p:ph idx="1"/>
          </p:nvPr>
        </p:nvSpPr>
        <p:spPr/>
        <p:txBody>
          <a:bodyPr/>
          <a:lstStyle/>
          <a:p>
            <a:endParaRPr lang="tr-T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3849" y="1514475"/>
            <a:ext cx="5954713" cy="534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43907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Örneğin, değişen çevresel koşullara popülasyon tepkileri, bireylerin hayatta kalmalarını ve üremelerini belirleyen net fizyolojik ve davranışsal tepkilerini yansıtır. Topluluk yapısındaki değişiklikler, bileşen popülasyonlarının dinamiklerini yansıtır. </a:t>
            </a:r>
          </a:p>
        </p:txBody>
      </p:sp>
    </p:spTree>
    <p:extLst>
      <p:ext uri="{BB962C8B-B14F-4D97-AF65-F5344CB8AC3E}">
        <p14:creationId xmlns:p14="http://schemas.microsoft.com/office/powerpoint/2010/main" val="3302769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Ekosistemdeki enerji ve madde akışları, topluluk organizasyonunu ve etkileşimini yansıtır. Peyzaj yapısı, bireylerin hareketini etkileyen ekosistem süreçlerini yansıtır. Bu nedenle, her seviyede yapı ve fonksiyonun entegrasyonu, daha yüksek seviyelerdeki özellikleri belirler.</a:t>
            </a:r>
          </a:p>
          <a:p>
            <a:endParaRPr lang="tr-TR" dirty="0"/>
          </a:p>
        </p:txBody>
      </p:sp>
    </p:spTree>
    <p:extLst>
      <p:ext uri="{BB962C8B-B14F-4D97-AF65-F5344CB8AC3E}">
        <p14:creationId xmlns:p14="http://schemas.microsoft.com/office/powerpoint/2010/main" val="42064356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Zamansal ve </a:t>
            </a:r>
            <a:r>
              <a:rPr lang="tr-TR" dirty="0" err="1"/>
              <a:t>mekansal</a:t>
            </a:r>
            <a:r>
              <a:rPr lang="tr-TR" dirty="0"/>
              <a:t> </a:t>
            </a:r>
            <a:r>
              <a:rPr lang="tr-TR" dirty="0" smtClean="0"/>
              <a:t>ölçekte çevresel </a:t>
            </a:r>
            <a:r>
              <a:rPr lang="tr-TR" dirty="0"/>
              <a:t>değişiklikler, böcek ekolojisine ekosistem yaklaşımının kritik bileşenleridir. Böcekler, </a:t>
            </a:r>
            <a:r>
              <a:rPr lang="tr-TR" dirty="0" err="1"/>
              <a:t>antropojenik</a:t>
            </a:r>
            <a:r>
              <a:rPr lang="tr-TR" dirty="0"/>
              <a:t> aktiviteden kaynaklananlar da dahil olmak üzere çevresel değişikliklere oldukça duyarlıdır. Pek çok böcek, uzun mesafeli yayılma için önemli bir kapasiteye sahiptir ve bu, </a:t>
            </a:r>
            <a:r>
              <a:rPr lang="tr-TR" dirty="0" smtClean="0"/>
              <a:t>durum izole </a:t>
            </a:r>
            <a:r>
              <a:rPr lang="tr-TR" dirty="0"/>
              <a:t>kaynakları bulmalarını ve kolonileştirmelerini sağlar. </a:t>
            </a:r>
          </a:p>
        </p:txBody>
      </p:sp>
    </p:spTree>
    <p:extLst>
      <p:ext uri="{BB962C8B-B14F-4D97-AF65-F5344CB8AC3E}">
        <p14:creationId xmlns:p14="http://schemas.microsoft.com/office/powerpoint/2010/main" val="442599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solidFill>
                  <a:srgbClr val="000000"/>
                </a:solidFill>
              </a:rPr>
              <a:t>Uçamayan böcekler çevresel </a:t>
            </a:r>
            <a:r>
              <a:rPr lang="tr-TR" dirty="0">
                <a:solidFill>
                  <a:srgbClr val="000000"/>
                </a:solidFill>
              </a:rPr>
              <a:t>değişime veya habitat parçalanmasına karşı savunmasızdır. Küçük boyutları, kısa ömürleri ve yüksek üreme oranları nedeniyle, birçok türün bolluğu mevsimsel veya </a:t>
            </a:r>
            <a:r>
              <a:rPr lang="tr-TR" dirty="0" smtClean="0">
                <a:solidFill>
                  <a:srgbClr val="000000"/>
                </a:solidFill>
              </a:rPr>
              <a:t>yılın belirli </a:t>
            </a:r>
            <a:r>
              <a:rPr lang="tr-TR" dirty="0">
                <a:solidFill>
                  <a:srgbClr val="000000"/>
                </a:solidFill>
              </a:rPr>
              <a:t>bir </a:t>
            </a:r>
            <a:r>
              <a:rPr lang="tr-TR" dirty="0" smtClean="0">
                <a:solidFill>
                  <a:srgbClr val="000000"/>
                </a:solidFill>
              </a:rPr>
              <a:t>zamanında değişebilir </a:t>
            </a:r>
            <a:r>
              <a:rPr lang="tr-TR" dirty="0">
                <a:solidFill>
                  <a:srgbClr val="000000"/>
                </a:solidFill>
              </a:rPr>
              <a:t>ve çevresel değişiklikler ile popülasyonun yeni koşullara uyum sağlaması arasındaki zaman gecikmelerini en aza indirebilir. </a:t>
            </a:r>
            <a:endParaRPr lang="tr-TR" dirty="0"/>
          </a:p>
        </p:txBody>
      </p:sp>
    </p:spTree>
    <p:extLst>
      <p:ext uri="{BB962C8B-B14F-4D97-AF65-F5344CB8AC3E}">
        <p14:creationId xmlns:p14="http://schemas.microsoft.com/office/powerpoint/2010/main" val="1533954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134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628800"/>
            <a:ext cx="7525696" cy="457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1192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Bu tür değişiklikler kolayca saptanabilir ve böcekleri daha büyük veya daha uzun ömürlü organizmalara göre çevresel değişikliklerin göstergeleri olarak daha kullanışlı hale getirir. Buna karşılık, çevresel değişime böceklerin tepkileri ekosistem modellerini ve süreçlerini önemli ölçüde etkileyebilir. </a:t>
            </a:r>
          </a:p>
          <a:p>
            <a:endParaRPr lang="tr-TR" dirty="0"/>
          </a:p>
        </p:txBody>
      </p:sp>
    </p:spTree>
    <p:extLst>
      <p:ext uri="{BB962C8B-B14F-4D97-AF65-F5344CB8AC3E}">
        <p14:creationId xmlns:p14="http://schemas.microsoft.com/office/powerpoint/2010/main" val="1226254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Bazı </a:t>
            </a:r>
            <a:r>
              <a:rPr lang="tr-TR" dirty="0" err="1" smtClean="0">
                <a:solidFill>
                  <a:srgbClr val="000000"/>
                </a:solidFill>
              </a:rPr>
              <a:t>herbivor</a:t>
            </a:r>
            <a:r>
              <a:rPr lang="tr-TR" dirty="0" smtClean="0">
                <a:solidFill>
                  <a:srgbClr val="000000"/>
                </a:solidFill>
              </a:rPr>
              <a:t> türler</a:t>
            </a:r>
            <a:r>
              <a:rPr lang="tr-TR" dirty="0">
                <a:solidFill>
                  <a:srgbClr val="000000"/>
                </a:solidFill>
              </a:rPr>
              <a:t>, yüksek popülasyon seviyelerinde, geniş alanlarda konakçı bitki yoğunluğunu ve üretkenliğini büyük ölçüde azaltma yetenekleriyle iyi bilinirler. Diğer türlerin etkileri daha belirsiz olabilir, ancak uzun vadeli ekosistem yapısı ve işlevi açısından eşit derecede önemli olabilir.</a:t>
            </a:r>
          </a:p>
          <a:p>
            <a:endParaRPr lang="tr-TR" dirty="0"/>
          </a:p>
        </p:txBody>
      </p:sp>
    </p:spTree>
    <p:extLst>
      <p:ext uri="{BB962C8B-B14F-4D97-AF65-F5344CB8AC3E}">
        <p14:creationId xmlns:p14="http://schemas.microsoft.com/office/powerpoint/2010/main" val="3793705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260648"/>
            <a:ext cx="8568952" cy="6225555"/>
          </a:xfrm>
        </p:spPr>
        <p:txBody>
          <a:bodyPr/>
          <a:lstStyle/>
          <a:p>
            <a:r>
              <a:rPr lang="tr-TR" dirty="0" smtClean="0"/>
              <a:t>Böcekler ayrıca ekosistem işlevinde kritik roller oynarlar. </a:t>
            </a:r>
          </a:p>
          <a:p>
            <a:endParaRPr lang="tr-TR" dirty="0" smtClean="0"/>
          </a:p>
          <a:p>
            <a:r>
              <a:rPr lang="tr-TR" dirty="0" smtClean="0"/>
              <a:t>İnsanlar da dahil olmak üzere diğer birçok organizma için önemli gıda kaynaklarını veya hastalık vektörlerini temsil ederler. </a:t>
            </a:r>
          </a:p>
          <a:p>
            <a:endParaRPr lang="tr-TR" dirty="0"/>
          </a:p>
        </p:txBody>
      </p:sp>
    </p:spTree>
    <p:extLst>
      <p:ext uri="{BB962C8B-B14F-4D97-AF65-F5344CB8AC3E}">
        <p14:creationId xmlns:p14="http://schemas.microsoft.com/office/powerpoint/2010/main" val="2144314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smtClean="0">
                <a:solidFill>
                  <a:srgbClr val="000000"/>
                </a:solidFill>
              </a:rPr>
              <a:t>Enerji </a:t>
            </a:r>
            <a:r>
              <a:rPr lang="tr-TR" dirty="0">
                <a:solidFill>
                  <a:srgbClr val="000000"/>
                </a:solidFill>
              </a:rPr>
              <a:t>ve madde akışlarının </a:t>
            </a:r>
            <a:endParaRPr lang="tr-TR" dirty="0" smtClean="0">
              <a:solidFill>
                <a:srgbClr val="000000"/>
              </a:solidFill>
            </a:endParaRPr>
          </a:p>
          <a:p>
            <a:pPr lvl="0"/>
            <a:r>
              <a:rPr lang="tr-TR" dirty="0" smtClean="0">
                <a:solidFill>
                  <a:srgbClr val="000000"/>
                </a:solidFill>
              </a:rPr>
              <a:t>(</a:t>
            </a:r>
            <a:r>
              <a:rPr lang="tr-TR" dirty="0">
                <a:solidFill>
                  <a:srgbClr val="000000"/>
                </a:solidFill>
              </a:rPr>
              <a:t>örneğin </a:t>
            </a:r>
            <a:r>
              <a:rPr lang="tr-TR" dirty="0" smtClean="0">
                <a:solidFill>
                  <a:srgbClr val="000000"/>
                </a:solidFill>
              </a:rPr>
              <a:t>otçullar</a:t>
            </a:r>
            <a:r>
              <a:rPr lang="tr-TR" dirty="0">
                <a:solidFill>
                  <a:srgbClr val="000000"/>
                </a:solidFill>
              </a:rPr>
              <a:t>, </a:t>
            </a:r>
            <a:r>
              <a:rPr lang="tr-TR" dirty="0" smtClean="0">
                <a:solidFill>
                  <a:srgbClr val="000000"/>
                </a:solidFill>
              </a:rPr>
              <a:t>tozlaştırıcılar</a:t>
            </a:r>
            <a:r>
              <a:rPr lang="tr-TR" dirty="0">
                <a:solidFill>
                  <a:srgbClr val="000000"/>
                </a:solidFill>
              </a:rPr>
              <a:t>, </a:t>
            </a:r>
            <a:r>
              <a:rPr lang="tr-TR" dirty="0" err="1" smtClean="0">
                <a:solidFill>
                  <a:srgbClr val="000000"/>
                </a:solidFill>
              </a:rPr>
              <a:t>detritivorlar</a:t>
            </a:r>
            <a:r>
              <a:rPr lang="tr-TR" dirty="0" smtClean="0">
                <a:solidFill>
                  <a:srgbClr val="000000"/>
                </a:solidFill>
              </a:rPr>
              <a:t> </a:t>
            </a:r>
            <a:r>
              <a:rPr lang="tr-TR" dirty="0">
                <a:solidFill>
                  <a:srgbClr val="000000"/>
                </a:solidFill>
              </a:rPr>
              <a:t>ve </a:t>
            </a:r>
            <a:r>
              <a:rPr lang="tr-TR" dirty="0" smtClean="0">
                <a:solidFill>
                  <a:srgbClr val="000000"/>
                </a:solidFill>
              </a:rPr>
              <a:t>yırtıcılar </a:t>
            </a:r>
            <a:r>
              <a:rPr lang="tr-TR" dirty="0">
                <a:solidFill>
                  <a:srgbClr val="000000"/>
                </a:solidFill>
              </a:rPr>
              <a:t>olarak</a:t>
            </a:r>
            <a:r>
              <a:rPr lang="tr-TR" dirty="0" smtClean="0">
                <a:solidFill>
                  <a:srgbClr val="000000"/>
                </a:solidFill>
              </a:rPr>
              <a:t>)</a:t>
            </a:r>
          </a:p>
          <a:p>
            <a:pPr lvl="0"/>
            <a:r>
              <a:rPr lang="tr-TR" dirty="0" smtClean="0">
                <a:solidFill>
                  <a:srgbClr val="000000"/>
                </a:solidFill>
              </a:rPr>
              <a:t> </a:t>
            </a:r>
            <a:r>
              <a:rPr lang="tr-TR" dirty="0">
                <a:solidFill>
                  <a:srgbClr val="000000"/>
                </a:solidFill>
              </a:rPr>
              <a:t>oranlarını ve yönlerini küresel olarak potansiyel olarak etkileyecek şekillerde değiştirme kapasitesine sahiptirler. </a:t>
            </a:r>
          </a:p>
          <a:p>
            <a:endParaRPr lang="tr-TR" dirty="0"/>
          </a:p>
        </p:txBody>
      </p:sp>
    </p:spTree>
    <p:extLst>
      <p:ext uri="{BB962C8B-B14F-4D97-AF65-F5344CB8AC3E}">
        <p14:creationId xmlns:p14="http://schemas.microsoft.com/office/powerpoint/2010/main" val="209631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Bazı ekosistemlerde, böcekler ve diğer eklembacaklılar, enerji ve madde akışının baskın yollarını temsil eder ve </a:t>
            </a:r>
            <a:r>
              <a:rPr lang="tr-TR" dirty="0" err="1">
                <a:solidFill>
                  <a:srgbClr val="000000"/>
                </a:solidFill>
              </a:rPr>
              <a:t>biyokütleleri</a:t>
            </a:r>
            <a:r>
              <a:rPr lang="tr-TR" dirty="0">
                <a:solidFill>
                  <a:srgbClr val="000000"/>
                </a:solidFill>
              </a:rPr>
              <a:t>, daha göze çarpan omurgalılarınkini aşabilir</a:t>
            </a:r>
          </a:p>
          <a:p>
            <a:endParaRPr lang="tr-TR" dirty="0"/>
          </a:p>
        </p:txBody>
      </p:sp>
    </p:spTree>
    <p:extLst>
      <p:ext uri="{BB962C8B-B14F-4D97-AF65-F5344CB8AC3E}">
        <p14:creationId xmlns:p14="http://schemas.microsoft.com/office/powerpoint/2010/main" val="275224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91264" cy="5721499"/>
          </a:xfrm>
        </p:spPr>
        <p:txBody>
          <a:bodyPr/>
          <a:lstStyle/>
          <a:p>
            <a:r>
              <a:rPr lang="tr-TR" dirty="0" smtClean="0"/>
              <a:t>Bazı türler, bir alandan neredeyse tüm bitki örtüsünü kaldırabilir. </a:t>
            </a:r>
          </a:p>
          <a:p>
            <a:endParaRPr lang="tr-TR" dirty="0"/>
          </a:p>
          <a:p>
            <a:r>
              <a:rPr lang="tr-TR" dirty="0" smtClean="0"/>
              <a:t>Ekosistem sağlığı, hava ve su kalitesi, genetiği değiştirilmiş ürünler, hastalık epidemiyolojisi, yangın ve diğer rahatsızlıkların sıklığı ve şiddeti, istilacı egzotik türlerin kontrolü, arazi kullanımı ve iklim gibi çeşitli çevresel sorunları etkiler ve bunlardan etkilenirler. </a:t>
            </a:r>
            <a:endParaRPr lang="tr-TR" dirty="0"/>
          </a:p>
        </p:txBody>
      </p:sp>
    </p:spTree>
    <p:extLst>
      <p:ext uri="{BB962C8B-B14F-4D97-AF65-F5344CB8AC3E}">
        <p14:creationId xmlns:p14="http://schemas.microsoft.com/office/powerpoint/2010/main" val="275966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solidFill>
                  <a:srgbClr val="000000"/>
                </a:solidFill>
              </a:rPr>
              <a:t>Çevresel değişiklikler, özellikle </a:t>
            </a:r>
            <a:r>
              <a:rPr lang="tr-TR" dirty="0" err="1">
                <a:solidFill>
                  <a:srgbClr val="000000"/>
                </a:solidFill>
              </a:rPr>
              <a:t>antropojenik</a:t>
            </a:r>
            <a:r>
              <a:rPr lang="tr-TR" dirty="0">
                <a:solidFill>
                  <a:srgbClr val="000000"/>
                </a:solidFill>
              </a:rPr>
              <a:t> faaliyetlerden kaynaklananlar, ekosistemi ve belki de küresel süreçleri değiştirecek şekilde birçok türün bolluğunu etkiler.</a:t>
            </a:r>
          </a:p>
          <a:p>
            <a:endParaRPr lang="tr-TR" dirty="0"/>
          </a:p>
        </p:txBody>
      </p:sp>
    </p:spTree>
    <p:extLst>
      <p:ext uri="{BB962C8B-B14F-4D97-AF65-F5344CB8AC3E}">
        <p14:creationId xmlns:p14="http://schemas.microsoft.com/office/powerpoint/2010/main" val="781147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332656"/>
            <a:ext cx="8435280" cy="5793507"/>
          </a:xfrm>
        </p:spPr>
        <p:txBody>
          <a:bodyPr/>
          <a:lstStyle/>
          <a:p>
            <a:r>
              <a:rPr lang="tr-TR" dirty="0" smtClean="0"/>
              <a:t>Böcek ekolojisi, böcekler ve çevreleri arasındaki etkileşimlerin incelenmesidir.</a:t>
            </a:r>
          </a:p>
          <a:p>
            <a:r>
              <a:rPr lang="tr-TR" dirty="0" smtClean="0"/>
              <a:t>Ekoloji, doğası gereği bütünleştiricidir; çevrenin organizmaları, popülasyonları ve toplulukları nasıl etkilediğini anlamak için biyologların, kimyagerlerin, jeologların, klimatologların, toprak bilimcilerin, coğrafyacıların, matematikçilerin ve diğerlerinin katkılarını gerektirir.</a:t>
            </a:r>
            <a:endParaRPr lang="tr-TR" dirty="0"/>
          </a:p>
        </p:txBody>
      </p:sp>
    </p:spTree>
    <p:extLst>
      <p:ext uri="{BB962C8B-B14F-4D97-AF65-F5344CB8AC3E}">
        <p14:creationId xmlns:p14="http://schemas.microsoft.com/office/powerpoint/2010/main" val="2825443869"/>
      </p:ext>
    </p:extLst>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972</Words>
  <Application>Microsoft Office PowerPoint</Application>
  <PresentationFormat>Ekran Gösterisi (4:3)</PresentationFormat>
  <Paragraphs>44</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Varsayılan Tasarım</vt:lpstr>
      <vt:lpstr>1. Hafta Herbivor Böcek Ekolojisinin kapsamı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Çeşitli düzeyler arasındaki ekolojik organizasyonun geri bildirimlerin şematik gösterimi.</vt:lpstr>
      <vt:lpstr>Böcekler, önemli ekolojik (işlevsel) roller üstlenirler. </vt:lpstr>
      <vt:lpstr>PowerPoint Sunusu</vt:lpstr>
      <vt:lpstr>PowerPoint Sunusu</vt:lpstr>
      <vt:lpstr>PowerPoint Sunusu</vt:lpstr>
      <vt:lpstr>PowerPoint Sunusu</vt:lpstr>
      <vt:lpstr>PowerPoint Sunusu</vt:lpstr>
      <vt:lpstr>PowerPoint Sunusu</vt:lpstr>
      <vt:lpstr>PowerPoint Sunusu</vt:lpstr>
      <vt:lpstr>PowerPoint Sunusu</vt:lpstr>
      <vt:lpstr>Ekosistem yapısının ve işlevinin kavramsal modeli.</vt:lpstr>
      <vt:lpstr>Ekolojik hiyerarşi ve her seviyeyinin yapısal ve işlevsel özellikler olarak karakterize edilmesi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 Herbivor Böcek Ekolojisinin kapsamı </dc:title>
  <dc:creator>hp5</dc:creator>
  <cp:lastModifiedBy>hp5</cp:lastModifiedBy>
  <cp:revision>1</cp:revision>
  <dcterms:created xsi:type="dcterms:W3CDTF">2024-10-11T12:44:58Z</dcterms:created>
  <dcterms:modified xsi:type="dcterms:W3CDTF">2024-10-11T12:45:27Z</dcterms:modified>
</cp:coreProperties>
</file>